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  <p:sldMasterId id="2147483661" r:id="rId2"/>
    <p:sldMasterId id="2147483997" r:id="rId3"/>
  </p:sldMasterIdLst>
  <p:notesMasterIdLst>
    <p:notesMasterId r:id="rId23"/>
  </p:notesMasterIdLst>
  <p:handoutMasterIdLst>
    <p:handoutMasterId r:id="rId24"/>
  </p:handoutMasterIdLst>
  <p:sldIdLst>
    <p:sldId id="342" r:id="rId4"/>
    <p:sldId id="478" r:id="rId5"/>
    <p:sldId id="479" r:id="rId6"/>
    <p:sldId id="480" r:id="rId7"/>
    <p:sldId id="481" r:id="rId8"/>
    <p:sldId id="482" r:id="rId9"/>
    <p:sldId id="495" r:id="rId10"/>
    <p:sldId id="486" r:id="rId11"/>
    <p:sldId id="485" r:id="rId12"/>
    <p:sldId id="488" r:id="rId13"/>
    <p:sldId id="489" r:id="rId14"/>
    <p:sldId id="490" r:id="rId15"/>
    <p:sldId id="492" r:id="rId16"/>
    <p:sldId id="493" r:id="rId17"/>
    <p:sldId id="496" r:id="rId18"/>
    <p:sldId id="381" r:id="rId19"/>
    <p:sldId id="498" r:id="rId20"/>
    <p:sldId id="497" r:id="rId21"/>
    <p:sldId id="432" r:id="rId22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nstantia" panose="02030602050306030303" pitchFamily="18" charset="0"/>
      <p:regular r:id="rId29"/>
      <p:bold r:id="rId30"/>
      <p:italic r:id="rId31"/>
      <p:boldItalic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Arial Unicode MS" panose="020B0604020202020204" pitchFamily="34" charset="-128"/>
      <p:regular r:id="rId3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2763"/>
    <a:srgbClr val="DA4E4E"/>
    <a:srgbClr val="FCFDF9"/>
    <a:srgbClr val="F16461"/>
    <a:srgbClr val="FF5353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108" d="100"/>
          <a:sy n="108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6253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6135" cy="49625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28800"/>
            <a:ext cx="2946135" cy="496252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7"/>
            <a:ext cx="5438775" cy="446722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7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8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25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4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9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8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9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8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1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0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0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6A3F-EEB9-4C19-851B-C42F82CB65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97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047F-2EA7-4D8A-939E-5D734F64DB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B25F-F25F-4A3F-94C6-5C2E9AE643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0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9783-D29F-406D-8BEB-260A6C62C6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980-D7A7-4CA8-987C-5934F5D833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73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BF80-E60B-4CB1-A7BB-A315E65991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56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3DFA-BC81-4AB8-B94C-3694D59A17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42349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CC8-9926-4833-9D67-898BA33439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3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B195-BC76-4750-AFDD-F39FB602F2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15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AFAF-0A70-4EA8-A2A7-9E4C754BAF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55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9C84-75EC-4CB3-AD02-7F8A8937A1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23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6A3F-EEB9-4C19-851B-C42F82CB65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27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047F-2EA7-4D8A-939E-5D734F64DB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26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B25F-F25F-4A3F-94C6-5C2E9AE643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41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9783-D29F-406D-8BEB-260A6C62C6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1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3980-D7A7-4CA8-987C-5934F5D833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01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BF80-E60B-4CB1-A7BB-A315E65991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6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49943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F3DFA-BC81-4AB8-B94C-3694D59A17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19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CC8-9926-4833-9D67-898BA33439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99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B195-BC76-4750-AFDD-F39FB602F2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15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AFAF-0A70-4EA8-A2A7-9E4C754BAF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24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9C84-75EC-4CB3-AD02-7F8A8937A1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3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E37A1B-C60B-4FCE-BFE7-E71696B345F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2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E37A1B-C60B-4FCE-BFE7-E71696B345F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17.04.2025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394969-FB3E-4212-AA73-AD52E445121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03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2588" y="63134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24 апреля 2025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8153" y="618937"/>
            <a:ext cx="2159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 b="1" dirty="0" smtClean="0">
                <a:solidFill>
                  <a:schemeClr val="bg1"/>
                </a:solidFill>
                <a:latin typeface="Arial Narrow" pitchFamily="34" charset="0"/>
              </a:rPr>
              <a:t>МТУ Ространснадзора</a:t>
            </a:r>
          </a:p>
          <a:p>
            <a:pPr lvl="0" eaLnBrk="1" hangingPunct="1">
              <a:spcBef>
                <a:spcPct val="0"/>
              </a:spcBef>
              <a:buNone/>
            </a:pPr>
            <a:r>
              <a:rPr lang="ru-RU" altLang="ru-RU" sz="1700" b="1" dirty="0">
                <a:solidFill>
                  <a:prstClr val="white"/>
                </a:solidFill>
                <a:latin typeface="Arial Narrow" pitchFamily="34" charset="0"/>
              </a:rPr>
              <a:t>п</a:t>
            </a:r>
            <a:r>
              <a:rPr lang="ru-RU" altLang="ru-RU" sz="1700" b="1" dirty="0" smtClean="0">
                <a:solidFill>
                  <a:prstClr val="white"/>
                </a:solidFill>
                <a:latin typeface="Arial Narrow" pitchFamily="34" charset="0"/>
              </a:rPr>
              <a:t>о СФО </a:t>
            </a:r>
            <a:endParaRPr lang="ru-RU" altLang="ru-RU" sz="1700" b="1" dirty="0">
              <a:solidFill>
                <a:prstClr val="white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0112" y="1845034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«Обзор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частых нарушений обязательных требований, выявленных при проведении государственного контроля (надзора) на автомобильном транспорте, городском наземном электротранспорте и дорожном хозяйстве и рекомендации по их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соблюдению»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r="1857"/>
          <a:stretch/>
        </p:blipFill>
        <p:spPr>
          <a:xfrm>
            <a:off x="-65506" y="0"/>
            <a:ext cx="4823774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866" r="1746" b="1479"/>
          <a:stretch/>
        </p:blipFill>
        <p:spPr>
          <a:xfrm>
            <a:off x="4546600" y="-2791"/>
            <a:ext cx="4597400" cy="68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08" y="103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64941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5993" y="795481"/>
            <a:ext cx="6817518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1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Статья </a:t>
            </a:r>
            <a:r>
              <a:rPr lang="ru-RU" sz="2000" dirty="0">
                <a:solidFill>
                  <a:prstClr val="black"/>
                </a:solidFill>
              </a:rPr>
              <a:t>20 Федерального закона от 10.12.1995 № 196-ФЗ </a:t>
            </a:r>
            <a:r>
              <a:rPr lang="ru-RU" sz="2000" dirty="0" smtClean="0">
                <a:solidFill>
                  <a:prstClr val="black"/>
                </a:solidFill>
              </a:rPr>
              <a:t>           «</a:t>
            </a:r>
            <a:r>
              <a:rPr lang="ru-RU" sz="2000" dirty="0">
                <a:solidFill>
                  <a:prstClr val="black"/>
                </a:solidFill>
              </a:rPr>
              <a:t>О безопасности дорожного движения»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45541" y="2343808"/>
            <a:ext cx="1964170" cy="25699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Основные обязательные требования </a:t>
            </a:r>
          </a:p>
          <a:p>
            <a:r>
              <a:rPr lang="ru-RU" sz="2300" dirty="0">
                <a:solidFill>
                  <a:prstClr val="black"/>
                </a:solidFill>
                <a:latin typeface="Times New Roman"/>
                <a:ea typeface="Arial Unicode MS"/>
              </a:rPr>
              <a:t>п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ри перевозках пассажиров автобусами</a:t>
            </a:r>
            <a:endParaRPr lang="ru-RU" sz="23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918629" y="3574797"/>
            <a:ext cx="44046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359089" y="1633489"/>
            <a:ext cx="6777431" cy="101566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лицензировании деятельности по перевозкам пассажиров и иных лиц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07.10.2020 № 1616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5244" y="2777599"/>
            <a:ext cx="6811987" cy="1323439"/>
          </a:xfrm>
          <a:prstGeom prst="rect">
            <a:avLst/>
          </a:prstGeom>
          <a:gradFill>
            <a:gsLst>
              <a:gs pos="0">
                <a:srgbClr val="00B0F0"/>
              </a:gs>
              <a:gs pos="0">
                <a:srgbClr val="00B0F0"/>
              </a:gs>
              <a:gs pos="13000">
                <a:srgbClr val="CBDDFF"/>
              </a:gs>
              <a:gs pos="0">
                <a:srgbClr val="D2E2FF"/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обеспечения безопасности перевозок автомобильным транспортом и городским наземным электрическим транспортом,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30.04.2021 № 145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9089" y="4217789"/>
            <a:ext cx="6811987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100000">
                <a:srgbClr val="D4DEFF"/>
              </a:gs>
              <a:gs pos="4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Порядок </a:t>
            </a:r>
            <a:r>
              <a:rPr lang="ru-RU" sz="2000" dirty="0">
                <a:solidFill>
                  <a:prstClr val="black"/>
                </a:solidFill>
              </a:rPr>
              <a:t>организации и проведения </a:t>
            </a:r>
            <a:r>
              <a:rPr lang="ru-RU" sz="2000" dirty="0" err="1">
                <a:solidFill>
                  <a:prstClr val="black"/>
                </a:solidFill>
              </a:rPr>
              <a:t>предрейсового</a:t>
            </a:r>
            <a:r>
              <a:rPr lang="ru-RU" sz="2000" dirty="0">
                <a:solidFill>
                  <a:prstClr val="black"/>
                </a:solidFill>
              </a:rPr>
              <a:t> или </a:t>
            </a:r>
            <a:r>
              <a:rPr lang="ru-RU" sz="2000" dirty="0" err="1">
                <a:solidFill>
                  <a:prstClr val="black"/>
                </a:solidFill>
              </a:rPr>
              <a:t>предсменного</a:t>
            </a:r>
            <a:r>
              <a:rPr lang="ru-RU" sz="2000" dirty="0">
                <a:solidFill>
                  <a:prstClr val="black"/>
                </a:solidFill>
              </a:rPr>
              <a:t> контроля технического состояния транспортных средств,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15.01.2021 № 9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089" y="5661248"/>
            <a:ext cx="6811987" cy="101566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D4DEFF"/>
              </a:gs>
              <a:gs pos="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организованной перевозки группы детей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 Правительства РФ от 23.09.2020 № </a:t>
            </a:r>
            <a:r>
              <a:rPr lang="ru-RU" sz="2000" dirty="0" smtClean="0">
                <a:solidFill>
                  <a:prstClr val="black"/>
                </a:solidFill>
              </a:rPr>
              <a:t>1527</a:t>
            </a:r>
          </a:p>
        </p:txBody>
      </p:sp>
    </p:spTree>
    <p:extLst>
      <p:ext uri="{BB962C8B-B14F-4D97-AF65-F5344CB8AC3E}">
        <p14:creationId xmlns:p14="http://schemas.microsoft.com/office/powerpoint/2010/main" val="254846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08895" y="1307306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 descr="znak s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75" y="2404299"/>
            <a:ext cx="3760862" cy="27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k k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2324"/>
            <a:ext cx="3744416" cy="27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4064" y="723161"/>
            <a:ext cx="9018364" cy="1938992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Условие,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котором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запрещается эксплуатация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транспортного средства -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транспортном средстве категорий 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ru-RU" sz="24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2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и 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ru-RU" sz="24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3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использующем в качестве топлива сжиженный нефтяной газ или компримированный природный газ, не нанесены опознавательные знаки: </a:t>
            </a:r>
            <a:endParaRPr lang="ru-RU" sz="24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255" y="5203358"/>
            <a:ext cx="9018364" cy="1477328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Указанные </a:t>
            </a:r>
            <a:r>
              <a:rPr lang="ru-RU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опознавательные знаки не размещены спереди и сзади, а также по правому борту транспортного средства снаружи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дверей</a:t>
            </a:r>
            <a:endParaRPr lang="ru-RU" sz="3000" dirty="0">
              <a:solidFill>
                <a:srgbClr val="000000"/>
              </a:solidFill>
              <a:latin typeface="Times New Roman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984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utoShape 2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8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7" y="2036086"/>
            <a:ext cx="7353222" cy="461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8309" y="764704"/>
            <a:ext cx="9018364" cy="1107996"/>
          </a:xfrm>
          <a:prstGeom prst="rect">
            <a:avLst/>
          </a:prstGeom>
          <a:gradFill>
            <a:gsLst>
              <a:gs pos="0">
                <a:srgbClr val="92D050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Руководство по соблюдению обязательных требований норм режима труда и отдыха водителей (в части времени управления транспортным средством и времени отдыха</a:t>
            </a:r>
            <a:r>
              <a:rPr lang="ru-RU" sz="2200" b="1" dirty="0" smtClean="0">
                <a:solidFill>
                  <a:prstClr val="black"/>
                </a:solidFill>
              </a:rPr>
              <a:t>)</a:t>
            </a:r>
            <a:endParaRPr lang="ru-RU" sz="2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utoShape 2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8" descr="https://tavanen.ru/wp-content/uploads/2021/06/%D0%B3%D0%BE%D1%81%D1%83%D1%81%D0%BB%D1%83%D0%B3%D0%B8-1536x79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309" y="933981"/>
            <a:ext cx="9018364" cy="769441"/>
          </a:xfrm>
          <a:prstGeom prst="rect">
            <a:avLst/>
          </a:prstGeom>
          <a:gradFill>
            <a:gsLst>
              <a:gs pos="0">
                <a:srgbClr val="92D050"/>
              </a:gs>
              <a:gs pos="92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Руководство по соблюдению обязательных требований по организации перевозки групп детей автобусами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9" y="1676805"/>
            <a:ext cx="7038801" cy="520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08" y="103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1633" y="1659732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5993" y="795481"/>
            <a:ext cx="6817518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76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Статья </a:t>
            </a:r>
            <a:r>
              <a:rPr lang="ru-RU" sz="2000" dirty="0">
                <a:solidFill>
                  <a:prstClr val="black"/>
                </a:solidFill>
              </a:rPr>
              <a:t>20 Федерального закона от 10.12.1995 № 196-ФЗ </a:t>
            </a:r>
            <a:r>
              <a:rPr lang="ru-RU" sz="2000" dirty="0" smtClean="0">
                <a:solidFill>
                  <a:prstClr val="black"/>
                </a:solidFill>
              </a:rPr>
              <a:t>           «</a:t>
            </a:r>
            <a:r>
              <a:rPr lang="ru-RU" sz="2000" dirty="0">
                <a:solidFill>
                  <a:prstClr val="black"/>
                </a:solidFill>
              </a:rPr>
              <a:t>О безопасности дорожного движения»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30571" y="1007884"/>
            <a:ext cx="1964170" cy="22159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Обязательные требования </a:t>
            </a:r>
          </a:p>
          <a:p>
            <a:r>
              <a:rPr lang="ru-RU" sz="2300" dirty="0">
                <a:solidFill>
                  <a:prstClr val="black"/>
                </a:solidFill>
                <a:latin typeface="Times New Roman"/>
                <a:ea typeface="Arial Unicode MS"/>
              </a:rPr>
              <a:t>п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ри перевозках групп детей автобусами</a:t>
            </a:r>
            <a:endParaRPr lang="ru-RU" sz="23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933599" y="2012947"/>
            <a:ext cx="44046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335993" y="1505116"/>
            <a:ext cx="6811987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организованной перевозки группы детей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утвержденные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23.09.2020 № </a:t>
            </a:r>
            <a:r>
              <a:rPr lang="ru-RU" sz="2000" dirty="0" smtClean="0">
                <a:solidFill>
                  <a:prstClr val="black"/>
                </a:solidFill>
              </a:rPr>
              <a:t>1527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51798" y="2465601"/>
            <a:ext cx="6782975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79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П</a:t>
            </a:r>
            <a:r>
              <a:rPr lang="ru-RU" sz="2000" dirty="0" smtClean="0">
                <a:solidFill>
                  <a:prstClr val="black"/>
                </a:solidFill>
              </a:rPr>
              <a:t>ункт </a:t>
            </a:r>
            <a:r>
              <a:rPr lang="ru-RU" sz="2000" dirty="0">
                <a:solidFill>
                  <a:prstClr val="black"/>
                </a:solidFill>
              </a:rPr>
              <a:t>8 Положения о лицензировании деятельности по перевозкам пассажиров и иных лиц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утвержденного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07.10.2020 № 1616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41524" y="3789040"/>
            <a:ext cx="6811987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обеспечения безопасности перевозок автомобильным транспортом и городским наземным электрическим транспортом, </a:t>
            </a:r>
            <a:r>
              <a:rPr lang="ru-RU" sz="2000" dirty="0" smtClean="0">
                <a:solidFill>
                  <a:prstClr val="black"/>
                </a:solidFill>
              </a:rPr>
              <a:t>утвержденные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30.04.2021 № 145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32013" y="5112479"/>
            <a:ext cx="6811987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86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Порядок </a:t>
            </a:r>
            <a:r>
              <a:rPr lang="ru-RU" sz="2000" dirty="0">
                <a:solidFill>
                  <a:prstClr val="black"/>
                </a:solidFill>
              </a:rPr>
              <a:t>организации и проведения </a:t>
            </a:r>
            <a:r>
              <a:rPr lang="ru-RU" sz="2000" dirty="0" err="1">
                <a:solidFill>
                  <a:prstClr val="black"/>
                </a:solidFill>
              </a:rPr>
              <a:t>предрейсового</a:t>
            </a:r>
            <a:r>
              <a:rPr lang="ru-RU" sz="2000" dirty="0">
                <a:solidFill>
                  <a:prstClr val="black"/>
                </a:solidFill>
              </a:rPr>
              <a:t> или </a:t>
            </a:r>
            <a:r>
              <a:rPr lang="ru-RU" sz="2000" dirty="0" err="1">
                <a:solidFill>
                  <a:prstClr val="black"/>
                </a:solidFill>
              </a:rPr>
              <a:t>предсменного</a:t>
            </a:r>
            <a:r>
              <a:rPr lang="ru-RU" sz="2000" dirty="0">
                <a:solidFill>
                  <a:prstClr val="black"/>
                </a:solidFill>
              </a:rPr>
              <a:t> контроля технического состояния транспортных средств, </a:t>
            </a:r>
            <a:r>
              <a:rPr lang="ru-RU" sz="2000" dirty="0" smtClean="0">
                <a:solidFill>
                  <a:prstClr val="black"/>
                </a:solidFill>
              </a:rPr>
              <a:t>утвержденный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15.01.2021 № 9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910411" y="3295127"/>
            <a:ext cx="0" cy="7099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-13915" y="4005064"/>
            <a:ext cx="1964170" cy="2215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Обобщены в Руководстве по соблюдению обязательных требований</a:t>
            </a:r>
            <a:endParaRPr lang="ru-RU" sz="2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373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9" y="1143231"/>
            <a:ext cx="8784976" cy="573662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73024" y="0"/>
            <a:ext cx="918051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rostransnadzor.gov.ru/rostransnadzor/podrazdeleniya/mtusfo/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501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11520" y="1004888"/>
            <a:ext cx="9018587" cy="5092610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9494" y="1143977"/>
            <a:ext cx="8822723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. </a:t>
            </a:r>
            <a:r>
              <a:rPr lang="ru-RU" sz="2400" b="1" dirty="0">
                <a:solidFill>
                  <a:schemeClr val="tx1"/>
                </a:solidFill>
              </a:rPr>
              <a:t>2 </a:t>
            </a:r>
            <a:r>
              <a:rPr lang="ru-RU" sz="2400" b="1" dirty="0" smtClean="0">
                <a:solidFill>
                  <a:schemeClr val="tx1"/>
                </a:solidFill>
              </a:rPr>
              <a:t>ст. </a:t>
            </a:r>
            <a:r>
              <a:rPr lang="ru-RU" sz="2400" b="1" dirty="0">
                <a:solidFill>
                  <a:schemeClr val="tx1"/>
                </a:solidFill>
              </a:rPr>
              <a:t>20 Федерального закона от </a:t>
            </a:r>
            <a:r>
              <a:rPr lang="ru-RU" sz="2400" b="1" dirty="0" smtClean="0">
                <a:solidFill>
                  <a:schemeClr val="tx1"/>
                </a:solidFill>
              </a:rPr>
              <a:t>10.12.1995 № </a:t>
            </a:r>
            <a:r>
              <a:rPr lang="ru-RU" sz="2400" b="1" dirty="0">
                <a:solidFill>
                  <a:schemeClr val="tx1"/>
                </a:solidFill>
              </a:rPr>
              <a:t>196-ФЗ </a:t>
            </a:r>
            <a:r>
              <a:rPr lang="ru-RU" sz="2400" b="1" dirty="0" smtClean="0">
                <a:solidFill>
                  <a:schemeClr val="tx1"/>
                </a:solidFill>
              </a:rPr>
              <a:t>                                    «</a:t>
            </a:r>
            <a:r>
              <a:rPr lang="ru-RU" sz="2400" b="1" dirty="0">
                <a:solidFill>
                  <a:schemeClr val="tx1"/>
                </a:solidFill>
              </a:rPr>
              <a:t>О безопасности дорожного движения»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9581" y="2686697"/>
            <a:ext cx="8796528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назначить </a:t>
            </a:r>
            <a:r>
              <a:rPr lang="ru-RU" sz="2400" b="1" dirty="0">
                <a:solidFill>
                  <a:srgbClr val="00B050"/>
                </a:solidFill>
              </a:rPr>
              <a:t>ответственного за обеспечение безопасности дорожного движения, прошедшего аттестацию на право заниматься соответствующей деятельностью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endParaRPr lang="ru-RU" sz="2400" b="1" dirty="0" smtClean="0">
              <a:solidFill>
                <a:srgbClr val="00B05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365213" y="4018322"/>
            <a:ext cx="614" cy="64929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5864" y="4755923"/>
            <a:ext cx="8833338" cy="1569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 smtClean="0">
                <a:solidFill>
                  <a:prstClr val="black"/>
                </a:solidFill>
              </a:rPr>
              <a:t>Ответственный </a:t>
            </a:r>
            <a:r>
              <a:rPr lang="ru-RU" sz="2400" b="1" dirty="0">
                <a:solidFill>
                  <a:prstClr val="black"/>
                </a:solidFill>
              </a:rPr>
              <a:t>должен </a:t>
            </a:r>
            <a:r>
              <a:rPr lang="ru-RU" sz="2400" b="1" dirty="0" smtClean="0">
                <a:solidFill>
                  <a:prstClr val="black"/>
                </a:solidFill>
              </a:rPr>
              <a:t>соответствовать «Профессиональным </a:t>
            </a:r>
            <a:r>
              <a:rPr lang="ru-RU" sz="2400" b="1" dirty="0">
                <a:solidFill>
                  <a:prstClr val="black"/>
                </a:solidFill>
              </a:rPr>
              <a:t>и квалификационных требований, предъявляемых 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при осуществлении перевозок к работникам </a:t>
            </a:r>
            <a:r>
              <a:rPr lang="ru-RU" sz="2400" b="1" dirty="0" smtClean="0">
                <a:solidFill>
                  <a:prstClr val="black"/>
                </a:solidFill>
              </a:rPr>
              <a:t>…»,                                                                                                         утв.  приказом   </a:t>
            </a:r>
            <a:r>
              <a:rPr lang="ru-RU" sz="2400" b="1" dirty="0">
                <a:solidFill>
                  <a:prstClr val="black"/>
                </a:solidFill>
              </a:rPr>
              <a:t>Минтранса России от 31 июля 2020 г. № </a:t>
            </a:r>
            <a:r>
              <a:rPr lang="ru-RU" sz="2400" b="1" dirty="0" smtClean="0">
                <a:solidFill>
                  <a:prstClr val="black"/>
                </a:solidFill>
              </a:rPr>
              <a:t>282 </a:t>
            </a:r>
            <a:endParaRPr lang="ru-RU" sz="2400" b="1" dirty="0" smtClean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365213" y="2045554"/>
            <a:ext cx="0" cy="64114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7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83644" y="163988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1577" y="1177032"/>
            <a:ext cx="8822723" cy="17851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ЗАПРЕЩЕНА принудительная </a:t>
            </a:r>
            <a:r>
              <a:rPr lang="ru-RU" sz="2200" b="1" dirty="0">
                <a:solidFill>
                  <a:srgbClr val="FF0000"/>
                </a:solidFill>
              </a:rPr>
              <a:t>высадка из автобуса, трамвая или троллейбуса несовершеннолетнего, не достигшего возраста </a:t>
            </a:r>
            <a:r>
              <a:rPr lang="ru-RU" sz="2200" b="1" dirty="0" smtClean="0">
                <a:solidFill>
                  <a:srgbClr val="FF0000"/>
                </a:solidFill>
              </a:rPr>
              <a:t>16 лет</a:t>
            </a:r>
            <a:r>
              <a:rPr lang="ru-RU" sz="2200" b="1" dirty="0">
                <a:solidFill>
                  <a:srgbClr val="FF0000"/>
                </a:solidFill>
              </a:rPr>
              <a:t>, следующего без сопровождения совершеннолетнего лица, инвалида I группы, следующего без сопровождающего лица, не подтвердивших оплату </a:t>
            </a:r>
            <a:r>
              <a:rPr lang="ru-RU" sz="2200" b="1" dirty="0" smtClean="0">
                <a:solidFill>
                  <a:srgbClr val="FF0000"/>
                </a:solidFill>
              </a:rPr>
              <a:t>проезда, </a:t>
            </a:r>
            <a:r>
              <a:rPr lang="ru-RU" sz="2200" b="1" dirty="0">
                <a:solidFill>
                  <a:srgbClr val="FF0000"/>
                </a:solidFill>
              </a:rPr>
              <a:t>либо право на бесплатный или льготный </a:t>
            </a:r>
            <a:r>
              <a:rPr lang="ru-RU" sz="2200" b="1" dirty="0" smtClean="0">
                <a:solidFill>
                  <a:srgbClr val="FF0000"/>
                </a:solidFill>
              </a:rPr>
              <a:t>проезд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9106" y="3708281"/>
            <a:ext cx="2372101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F92763"/>
                </a:solidFill>
              </a:rPr>
              <a:t>Н</a:t>
            </a:r>
            <a:r>
              <a:rPr lang="ru-RU" sz="2200" b="1" dirty="0" smtClean="0">
                <a:solidFill>
                  <a:srgbClr val="F92763"/>
                </a:solidFill>
              </a:rPr>
              <a:t>еисполнение</a:t>
            </a:r>
            <a:r>
              <a:rPr lang="ru-RU" sz="2200" b="1" dirty="0" smtClean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524374" y="2962136"/>
            <a:ext cx="10782" cy="74614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24374" y="4191674"/>
            <a:ext cx="0" cy="86366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1960" y="5055334"/>
            <a:ext cx="8833338" cy="11695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dirty="0" smtClean="0">
                <a:solidFill>
                  <a:prstClr val="black"/>
                </a:solidFill>
              </a:rPr>
              <a:t>Административная ответственность (КоАП РФ)</a:t>
            </a:r>
          </a:p>
          <a:p>
            <a:pPr marL="342900" indent="-342900" algn="just">
              <a:spcBef>
                <a:spcPts val="1200"/>
              </a:spcBef>
              <a:buFontTx/>
              <a:buChar char="-"/>
            </a:pP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ч. 2.1 ст.11.33 – штраф на водителя 5000 рублей,                                                                  на </a:t>
            </a:r>
            <a:r>
              <a:rPr lang="ru-RU" sz="2000" b="1" dirty="0">
                <a:solidFill>
                  <a:prstClr val="black"/>
                </a:solidFill>
              </a:rPr>
              <a:t>должностных </a:t>
            </a:r>
            <a:r>
              <a:rPr lang="ru-RU" sz="2000" b="1" dirty="0" smtClean="0">
                <a:solidFill>
                  <a:prstClr val="black"/>
                </a:solidFill>
              </a:rPr>
              <a:t>лиц от 20 000 </a:t>
            </a:r>
            <a:r>
              <a:rPr lang="ru-RU" sz="2000" b="1" dirty="0" smtClean="0">
                <a:solidFill>
                  <a:prstClr val="black"/>
                </a:solidFill>
              </a:rPr>
              <a:t>до 30 000  руб.</a:t>
            </a:r>
          </a:p>
        </p:txBody>
      </p:sp>
    </p:spTree>
    <p:extLst>
      <p:ext uri="{BB962C8B-B14F-4D97-AF65-F5344CB8AC3E}">
        <p14:creationId xmlns:p14="http://schemas.microsoft.com/office/powerpoint/2010/main" val="6909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492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80528" y="2708300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541" y="3429025"/>
            <a:ext cx="8964488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79646">
                    <a:lumMod val="50000"/>
                  </a:srgbClr>
                </a:solidFill>
              </a:rPr>
              <a:t>Не забудьте провести </a:t>
            </a:r>
            <a:r>
              <a:rPr lang="ru-RU" sz="2200" b="1" dirty="0">
                <a:solidFill>
                  <a:srgbClr val="F79646">
                    <a:lumMod val="50000"/>
                  </a:srgbClr>
                </a:solidFill>
              </a:rPr>
              <a:t>анализ нормативных правовых актов, которыми Вы руководствуетесь и при необходимости провести соответствующие корректировки. </a:t>
            </a:r>
            <a:endParaRPr lang="en-US" sz="22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45" y="5135509"/>
            <a:ext cx="8983195" cy="1415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Доклад, презентация и видеозапись мероприятия будут размещены: </a:t>
            </a:r>
            <a:r>
              <a:rPr lang="en-US" sz="3200" b="1" dirty="0">
                <a:solidFill>
                  <a:srgbClr val="FF0000"/>
                </a:solidFill>
              </a:rPr>
              <a:t>hhttps://</a:t>
            </a:r>
            <a:r>
              <a:rPr lang="en-US" sz="3200" b="1" dirty="0" smtClean="0">
                <a:solidFill>
                  <a:srgbClr val="FF0000"/>
                </a:solidFill>
              </a:rPr>
              <a:t>rostransnadzor.gov.ru/rostransnadzor/</a:t>
            </a:r>
            <a:r>
              <a:rPr lang="ru-RU" sz="3200" b="1" dirty="0" smtClean="0">
                <a:solidFill>
                  <a:srgbClr val="FF0000"/>
                </a:solidFill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</a:rPr>
              <a:t>podrazdeleniya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b="1" dirty="0" err="1" smtClean="0">
                <a:solidFill>
                  <a:srgbClr val="FF0000"/>
                </a:solidFill>
              </a:rPr>
              <a:t>mtusfo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9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49274" y="467709"/>
            <a:ext cx="810101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</a:t>
            </a: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проведении постоянного рейда</a:t>
            </a:r>
            <a:endParaRPr lang="ru-RU" sz="2000" b="1" dirty="0">
              <a:solidFill>
                <a:srgbClr val="D42E5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3" name="Picture 13" descr="IMG_779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3570"/>
            <a:ext cx="8623300" cy="54444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26020" y="5670029"/>
            <a:ext cx="8702675" cy="1152128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Карта водителя не вставлена в слот </a:t>
            </a:r>
            <a:r>
              <a:rPr lang="ru-RU" sz="2400" b="1" dirty="0" err="1"/>
              <a:t>тахографа</a:t>
            </a:r>
            <a:r>
              <a:rPr lang="ru-RU" sz="2400" b="1" dirty="0"/>
              <a:t>              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                     (ч. 1 ст. 11.23 КоАП РФ)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0247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Server\всеобщая\Семенов\для презентации посты\IMG_20171122_1639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6862"/>
            <a:ext cx="7384883" cy="54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19881" y="5517232"/>
            <a:ext cx="8540750" cy="1319191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Перевозка неделимого тяжеловесного груза без специального разрешения (ст</a:t>
            </a:r>
            <a:r>
              <a:rPr lang="ru-RU" sz="2400" b="1" dirty="0"/>
              <a:t>. </a:t>
            </a:r>
            <a:r>
              <a:rPr lang="ru-RU" sz="2400" b="1" dirty="0" smtClean="0"/>
              <a:t>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19" name="Rectangle 7"/>
          <p:cNvSpPr>
            <a:spLocks noRot="1" noChangeArrowheads="1"/>
          </p:cNvSpPr>
          <p:nvPr/>
        </p:nvSpPr>
        <p:spPr bwMode="auto">
          <a:xfrm>
            <a:off x="911725" y="1004888"/>
            <a:ext cx="810101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нарушения, выявленные при </a:t>
            </a: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проведении постоянного рейда</a:t>
            </a:r>
            <a:endParaRPr lang="ru-RU" sz="2000" b="1" dirty="0">
              <a:solidFill>
                <a:srgbClr val="D42E5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9757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9331" y="1772765"/>
            <a:ext cx="7364669" cy="5194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373216"/>
            <a:ext cx="24068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Федеральный оператор –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АО </a:t>
            </a:r>
            <a:r>
              <a:rPr lang="ru-RU" b="1" dirty="0">
                <a:solidFill>
                  <a:prstClr val="black"/>
                </a:solidFill>
              </a:rPr>
              <a:t>"ГЛОНАСС"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aoglonass.ru. 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0599" y="869232"/>
            <a:ext cx="3672408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01.09.2021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Автобусы и грузовые АТС, перевозящие опасный груз должны быть оснащены аппаратурой </a:t>
            </a:r>
            <a:r>
              <a:rPr lang="ru-RU" sz="2000" b="1" dirty="0">
                <a:solidFill>
                  <a:srgbClr val="C00000"/>
                </a:solidFill>
              </a:rPr>
              <a:t>спутниковой навигации </a:t>
            </a:r>
            <a:r>
              <a:rPr lang="ru-RU" sz="2000" b="1" dirty="0" smtClean="0">
                <a:solidFill>
                  <a:srgbClr val="C00000"/>
                </a:solidFill>
              </a:rPr>
              <a:t>ГЛОНАСС или ГЛОНАСС/</a:t>
            </a:r>
            <a:r>
              <a:rPr lang="en-US" sz="2000" b="1" dirty="0" smtClean="0">
                <a:solidFill>
                  <a:srgbClr val="C00000"/>
                </a:solidFill>
              </a:rPr>
              <a:t>GPS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189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" y="1330335"/>
            <a:ext cx="7739958" cy="5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49274" y="878488"/>
            <a:ext cx="8101013" cy="9848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</a:t>
            </a: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проведении постоянного рейда</a:t>
            </a:r>
            <a:endParaRPr lang="ru-RU" sz="2000" b="1" dirty="0">
              <a:solidFill>
                <a:srgbClr val="D42E5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78011" y="5517232"/>
            <a:ext cx="8643540" cy="126841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Маскировка государственного регистрационного знака для проезда систем </a:t>
            </a:r>
            <a:r>
              <a:rPr lang="ru-RU" sz="2400" b="1" dirty="0" err="1"/>
              <a:t>фотофиксации</a:t>
            </a:r>
            <a:r>
              <a:rPr lang="ru-RU" sz="2400" b="1" dirty="0"/>
              <a:t> («Платон»)  </a:t>
            </a:r>
            <a:r>
              <a:rPr lang="ru-RU" sz="2400" b="1" dirty="0" smtClean="0"/>
              <a:t>                                      (ст</a:t>
            </a:r>
            <a:r>
              <a:rPr lang="ru-RU" sz="2400" b="1" dirty="0"/>
              <a:t>. 12.21.3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797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40775" y="154752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1" y="970854"/>
            <a:ext cx="8851330" cy="59008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4215" y="5786356"/>
            <a:ext cx="8682926" cy="1027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prstClr val="black"/>
                </a:solidFill>
              </a:rPr>
              <a:t>Задерженный</a:t>
            </a:r>
            <a:r>
              <a:rPr lang="ru-RU" sz="2400" b="1" dirty="0" smtClean="0">
                <a:solidFill>
                  <a:prstClr val="black"/>
                </a:solidFill>
              </a:rPr>
              <a:t> автобус, на котором осуществлялись  нелегальные перевозки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пассажиров и багажа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740352" y="2780928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366005" y="5245960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976126" y="5317746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822" y="5195661"/>
            <a:ext cx="341406" cy="73158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707904" y="5149942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165439" y="5082741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49472" y="977900"/>
            <a:ext cx="8822723" cy="21236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Порядок обеспечения условий доступности</a:t>
            </a:r>
          </a:p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 для пассажиров из числа инвалидов объектов транспортной инфраструктуры и услуг автомобильного транспорта </a:t>
            </a:r>
          </a:p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и городского наземного электрического транспорта, </a:t>
            </a:r>
          </a:p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а также оказания им при этом необходимой помощи,</a:t>
            </a:r>
            <a:endParaRPr lang="ru-RU" sz="2200" b="1" dirty="0" smtClean="0">
              <a:solidFill>
                <a:srgbClr val="9BBB59">
                  <a:lumMod val="50000"/>
                </a:srgbClr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9BBB59">
                    <a:lumMod val="50000"/>
                  </a:srgbClr>
                </a:solidFill>
              </a:rPr>
              <a:t>утвержден приказом Минтранса России от 20.09.2021 №321</a:t>
            </a:r>
            <a:endParaRPr lang="ru-RU" sz="22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71962" y="3628359"/>
            <a:ext cx="2372101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F92763"/>
                </a:solidFill>
              </a:rPr>
              <a:t>Н</a:t>
            </a:r>
            <a:r>
              <a:rPr lang="ru-RU" sz="2200" b="1" dirty="0" smtClean="0">
                <a:solidFill>
                  <a:srgbClr val="F92763"/>
                </a:solidFill>
              </a:rPr>
              <a:t>еисполнение</a:t>
            </a:r>
            <a:r>
              <a:rPr lang="ru-RU" sz="2200" b="1" dirty="0" smtClean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548629" y="3130133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24374" y="4082256"/>
            <a:ext cx="0" cy="4819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1960" y="4593669"/>
            <a:ext cx="8833338" cy="20928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dirty="0" smtClean="0">
                <a:solidFill>
                  <a:prstClr val="black"/>
                </a:solidFill>
              </a:rPr>
              <a:t>Административная ответственность (КоАП РФ)</a:t>
            </a:r>
          </a:p>
          <a:p>
            <a:pPr marL="342900" indent="-342900" algn="just">
              <a:spcBef>
                <a:spcPts val="1200"/>
              </a:spcBef>
              <a:buFontTx/>
              <a:buChar char="-"/>
            </a:pPr>
            <a:r>
              <a:rPr lang="ru-RU" sz="2000" b="1" dirty="0" smtClean="0">
                <a:solidFill>
                  <a:prstClr val="black"/>
                </a:solidFill>
              </a:rPr>
              <a:t> ст.9.13 </a:t>
            </a:r>
            <a:r>
              <a:rPr lang="ru-RU" sz="2000" b="1" dirty="0">
                <a:solidFill>
                  <a:prstClr val="black"/>
                </a:solidFill>
              </a:rPr>
              <a:t>- Уклонение от исполнения требований к обеспечению доступности для инвалидов объектов </a:t>
            </a:r>
            <a:r>
              <a:rPr lang="ru-RU" sz="2000" b="1" dirty="0" smtClean="0">
                <a:solidFill>
                  <a:prstClr val="black"/>
                </a:solidFill>
              </a:rPr>
              <a:t>транспортной </a:t>
            </a:r>
            <a:r>
              <a:rPr lang="ru-RU" sz="2000" b="1" dirty="0">
                <a:solidFill>
                  <a:prstClr val="black"/>
                </a:solidFill>
              </a:rPr>
              <a:t>инфраструктур и предоставляемых услуг - влечет </a:t>
            </a:r>
            <a:r>
              <a:rPr lang="ru-RU" sz="2000" b="1" dirty="0" smtClean="0">
                <a:solidFill>
                  <a:prstClr val="black"/>
                </a:solidFill>
              </a:rPr>
              <a:t>наложение штрафа </a:t>
            </a:r>
            <a:r>
              <a:rPr lang="ru-RU" sz="2000" b="1" dirty="0">
                <a:solidFill>
                  <a:prstClr val="black"/>
                </a:solidFill>
              </a:rPr>
              <a:t>на должностных лиц в размере от </a:t>
            </a:r>
            <a:r>
              <a:rPr lang="ru-RU" sz="2000" b="1" dirty="0" smtClean="0">
                <a:solidFill>
                  <a:prstClr val="black"/>
                </a:solidFill>
              </a:rPr>
              <a:t>2 000 </a:t>
            </a:r>
            <a:r>
              <a:rPr lang="ru-RU" sz="2000" b="1" dirty="0">
                <a:solidFill>
                  <a:prstClr val="black"/>
                </a:solidFill>
              </a:rPr>
              <a:t>до 3 </a:t>
            </a:r>
            <a:r>
              <a:rPr lang="ru-RU" sz="2000" b="1" dirty="0" smtClean="0">
                <a:solidFill>
                  <a:prstClr val="black"/>
                </a:solidFill>
              </a:rPr>
              <a:t>000 руб.; </a:t>
            </a:r>
            <a:r>
              <a:rPr lang="ru-RU" sz="2000" b="1" dirty="0">
                <a:solidFill>
                  <a:prstClr val="black"/>
                </a:solidFill>
              </a:rPr>
              <a:t>на юридических лиц - от </a:t>
            </a:r>
            <a:r>
              <a:rPr lang="ru-RU" sz="2000" b="1" dirty="0" smtClean="0">
                <a:solidFill>
                  <a:prstClr val="black"/>
                </a:solidFill>
              </a:rPr>
              <a:t>20 000                    до 30 000  руб.</a:t>
            </a:r>
          </a:p>
        </p:txBody>
      </p:sp>
    </p:spTree>
    <p:extLst>
      <p:ext uri="{BB962C8B-B14F-4D97-AF65-F5344CB8AC3E}">
        <p14:creationId xmlns:p14="http://schemas.microsoft.com/office/powerpoint/2010/main" val="5681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Работа\Инструкция ОГ\42_нарушения\Отсутствует знак опасно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04" y="0"/>
            <a:ext cx="9129476" cy="68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Rot="1" noChangeArrowheads="1"/>
          </p:cNvSpPr>
          <p:nvPr/>
        </p:nvSpPr>
        <p:spPr bwMode="auto">
          <a:xfrm>
            <a:off x="539552" y="332656"/>
            <a:ext cx="8101013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нарушения, выявленные при </a:t>
            </a:r>
            <a:r>
              <a:rPr lang="ru-RU" sz="2000" b="1" dirty="0" smtClean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проведении постоянного рейда</a:t>
            </a:r>
            <a:endParaRPr lang="ru-RU" sz="2000" b="1" dirty="0">
              <a:solidFill>
                <a:srgbClr val="D42E5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 txBox="1">
            <a:spLocks noRot="1" noChangeArrowheads="1"/>
          </p:cNvSpPr>
          <p:nvPr/>
        </p:nvSpPr>
        <p:spPr bwMode="auto">
          <a:xfrm>
            <a:off x="319683" y="5633187"/>
            <a:ext cx="8540750" cy="122413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eaLnBrk="1" hangingPunct="1"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Нарушение правил перевозки опасных </a:t>
            </a:r>
            <a:r>
              <a:rPr lang="ru-RU" sz="2400" b="1" dirty="0">
                <a:solidFill>
                  <a:sysClr val="windowText" lastClr="000000"/>
                </a:solidFill>
              </a:rPr>
              <a:t>грузов </a:t>
            </a:r>
            <a:r>
              <a:rPr lang="ru-RU" sz="2400" b="1" dirty="0" smtClean="0">
                <a:solidFill>
                  <a:sysClr val="windowText" lastClr="000000"/>
                </a:solidFill>
              </a:rPr>
              <a:t>(отсутствуют </a:t>
            </a:r>
            <a:r>
              <a:rPr lang="ru-RU" sz="2400" b="1" dirty="0">
                <a:solidFill>
                  <a:sysClr val="windowText" lastClr="000000"/>
                </a:solidFill>
              </a:rPr>
              <a:t>элементы системы информации об </a:t>
            </a:r>
            <a:r>
              <a:rPr lang="ru-RU" sz="2400" b="1" dirty="0" smtClean="0">
                <a:solidFill>
                  <a:sysClr val="windowText" lastClr="000000"/>
                </a:solidFill>
              </a:rPr>
              <a:t>опасности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)          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  (ч. 1 ст. 12.21.2 КоАП РФ)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7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1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6" y="1340768"/>
            <a:ext cx="7424629" cy="47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7254"/>
            <a:ext cx="8540750" cy="115929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Посадка </a:t>
            </a:r>
            <a:r>
              <a:rPr lang="ru-RU" sz="2400" b="1" dirty="0" smtClean="0"/>
              <a:t>(высадка) </a:t>
            </a:r>
            <a:r>
              <a:rPr lang="ru-RU" sz="2400" b="1" dirty="0"/>
              <a:t>из </a:t>
            </a:r>
            <a:r>
              <a:rPr lang="ru-RU" sz="2400" b="1" dirty="0" smtClean="0"/>
              <a:t>автобуса пассажиров в неустановленных </a:t>
            </a:r>
            <a:r>
              <a:rPr lang="ru-RU" sz="2400" b="1" dirty="0"/>
              <a:t>местах (</a:t>
            </a:r>
            <a:r>
              <a:rPr lang="ru-RU" sz="2400" b="1" dirty="0" smtClean="0"/>
              <a:t>ч</a:t>
            </a:r>
            <a:r>
              <a:rPr lang="ru-RU" sz="2400" b="1" dirty="0"/>
              <a:t>. 1 ст. 11.33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8089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6797</TotalTime>
  <Words>891</Words>
  <Application>Microsoft Office PowerPoint</Application>
  <PresentationFormat>Экран (4:3)</PresentationFormat>
  <Paragraphs>109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Calibri</vt:lpstr>
      <vt:lpstr>Constantia</vt:lpstr>
      <vt:lpstr>Arial Narrow</vt:lpstr>
      <vt:lpstr>Times New Roman</vt:lpstr>
      <vt:lpstr>Wingdings</vt:lpstr>
      <vt:lpstr>Arial Unicode MS</vt:lpstr>
      <vt:lpstr>Arial</vt:lpstr>
      <vt:lpstr>Тема Office</vt:lpstr>
      <vt:lpstr>1_Тема Office</vt:lpstr>
      <vt:lpstr>28_Тема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Semenov_NV</cp:lastModifiedBy>
  <cp:revision>508</cp:revision>
  <cp:lastPrinted>2019-12-05T00:41:37Z</cp:lastPrinted>
  <dcterms:created xsi:type="dcterms:W3CDTF">2017-04-05T05:36:28Z</dcterms:created>
  <dcterms:modified xsi:type="dcterms:W3CDTF">2025-04-17T08:10:26Z</dcterms:modified>
</cp:coreProperties>
</file>